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8" r:id="rId10"/>
    <p:sldId id="271" r:id="rId11"/>
    <p:sldId id="282" r:id="rId12"/>
    <p:sldId id="270" r:id="rId13"/>
    <p:sldId id="269" r:id="rId14"/>
    <p:sldId id="272" r:id="rId15"/>
    <p:sldId id="273" r:id="rId16"/>
    <p:sldId id="283" r:id="rId17"/>
    <p:sldId id="274" r:id="rId18"/>
    <p:sldId id="275" r:id="rId19"/>
    <p:sldId id="276" r:id="rId20"/>
    <p:sldId id="277" r:id="rId21"/>
    <p:sldId id="280" r:id="rId22"/>
    <p:sldId id="281" r:id="rId23"/>
    <p:sldId id="266" r:id="rId24"/>
    <p:sldId id="265" r:id="rId25"/>
    <p:sldId id="267" r:id="rId26"/>
    <p:sldId id="278" r:id="rId27"/>
    <p:sldId id="279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3300"/>
    <a:srgbClr val="FF0000"/>
    <a:srgbClr val="00FFFF"/>
    <a:srgbClr val="66FF33"/>
    <a:srgbClr val="33CC33"/>
    <a:srgbClr val="FF9900"/>
    <a:srgbClr val="FFFF66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362200"/>
            <a:ext cx="67056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n w="28575"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Welcome  </a:t>
            </a:r>
            <a:endParaRPr lang="en-US" sz="9600" b="1" dirty="0">
              <a:ln w="28575">
                <a:noFill/>
              </a:ln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0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zoom/>
      </p:transition>
    </mc:Choice>
    <mc:Fallback xmlns="">
      <p:transition spd="slow">
        <p:zo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86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Samiya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is fond of ___ orange. </a:t>
            </a:r>
            <a:endParaRPr lang="en-US" sz="5400" b="1" spc="50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6576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endParaRPr lang="en-US" sz="7200" b="1" spc="50" dirty="0">
              <a:ln w="11430"/>
              <a:solidFill>
                <a:srgbClr val="FF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7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00B0F0"/>
                </a:solidFill>
                <a:effectLst>
                  <a:glow rad="127000">
                    <a:srgbClr val="9933FF"/>
                  </a:glow>
                </a:effectLst>
                <a:latin typeface="Times New Roman" pitchFamily="18" charset="0"/>
                <a:cs typeface="Times New Roman" pitchFamily="18" charset="0"/>
              </a:rPr>
              <a:t>The pigeon is ___ pet bird. </a:t>
            </a:r>
            <a:endParaRPr lang="en-US" sz="6000" b="1" dirty="0">
              <a:ln/>
              <a:solidFill>
                <a:srgbClr val="00B0F0"/>
              </a:solidFill>
              <a:effectLst>
                <a:glow rad="127000">
                  <a:srgbClr val="9933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2152" y="4191000"/>
            <a:ext cx="1676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/>
                <a:solidFill>
                  <a:srgbClr val="FF33CC"/>
                </a:solidFill>
                <a:effectLst>
                  <a:glow rad="127000">
                    <a:srgbClr val="9933FF"/>
                  </a:glo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8800" b="1" dirty="0">
              <a:ln/>
              <a:solidFill>
                <a:srgbClr val="FF33CC"/>
              </a:solidFill>
              <a:effectLst>
                <a:glow rad="127000">
                  <a:srgbClr val="9933FF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2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250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glow rad="2159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___ ostrich. </a:t>
            </a:r>
            <a:endParaRPr lang="en-US" sz="6000" b="1" dirty="0">
              <a:solidFill>
                <a:srgbClr val="FFFF00"/>
              </a:solidFill>
              <a:effectLst>
                <a:glow rad="215900">
                  <a:srgbClr val="00206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7848" y="4939352"/>
            <a:ext cx="1641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FFFF"/>
                </a:solidFill>
                <a:effectLst>
                  <a:glow rad="215900">
                    <a:srgbClr val="00206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endParaRPr lang="en-US" sz="8800" b="1" dirty="0">
              <a:solidFill>
                <a:srgbClr val="00FFFF"/>
              </a:solidFill>
              <a:effectLst>
                <a:glow rad="215900">
                  <a:srgbClr val="00206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carries ___ umbrella when it rains.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2672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1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488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crow is ____ ugly bird.  </a:t>
            </a:r>
            <a:endParaRPr lang="en-US" sz="5400" b="1" spc="50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9696" y="4724400"/>
            <a:ext cx="1676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00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endParaRPr lang="en-US" sz="9600" b="1" spc="50" dirty="0">
              <a:ln w="11430"/>
              <a:solidFill>
                <a:srgbClr val="00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0639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woodcutter uses ____ axe to cut wood. </a:t>
            </a:r>
            <a:endParaRPr lang="en-US" sz="3600" b="1" spc="50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7840" y="4724400"/>
            <a:ext cx="10395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33CC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endParaRPr lang="en-US" sz="6000" b="1" spc="50" dirty="0">
              <a:ln w="11430"/>
              <a:solidFill>
                <a:srgbClr val="FF33CC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5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53000"/>
            <a:ext cx="9144000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Cockroach is __ harmful insect.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3496" y="4572000"/>
            <a:ext cx="762001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8000" b="1" dirty="0">
              <a:ln w="11430"/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76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8305801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4868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9933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It is ___ eel fish. </a:t>
            </a:r>
            <a:endParaRPr lang="en-US" sz="6000" b="1" spc="50" dirty="0">
              <a:ln w="11430"/>
              <a:solidFill>
                <a:srgbClr val="9933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191000"/>
            <a:ext cx="1447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endParaRPr lang="en-US" sz="8800" b="1" spc="5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0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8676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glow rad="292100">
                    <a:schemeClr val="tx1">
                      <a:alpha val="8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have ___ cat. </a:t>
            </a:r>
            <a:endParaRPr lang="en-US" sz="8000" b="1" spc="50" dirty="0">
              <a:ln w="11430"/>
              <a:solidFill>
                <a:srgbClr val="003300"/>
              </a:solidFill>
              <a:effectLst>
                <a:glow rad="292100">
                  <a:schemeClr val="tx1">
                    <a:alpha val="81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2895600"/>
            <a:ext cx="2286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 smtClean="0">
                <a:ln w="11430"/>
                <a:solidFill>
                  <a:srgbClr val="FF33CC"/>
                </a:solidFill>
                <a:effectLst>
                  <a:glow rad="292100">
                    <a:schemeClr val="tx1">
                      <a:alpha val="8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16600" b="1" spc="50" dirty="0">
              <a:ln w="11430"/>
              <a:solidFill>
                <a:srgbClr val="FF33CC"/>
              </a:solidFill>
              <a:effectLst>
                <a:glow rad="292100">
                  <a:schemeClr val="tx1">
                    <a:alpha val="81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1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2987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king has __ crown.  </a:t>
            </a:r>
            <a:endParaRPr lang="en-US" sz="6000" b="1" spc="50" dirty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521214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9600" b="1" spc="50" dirty="0">
              <a:ln w="11430"/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97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38542"/>
            <a:ext cx="8686800" cy="21236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– Six </a:t>
            </a:r>
          </a:p>
          <a:p>
            <a:r>
              <a:rPr lang="en-US" sz="4400" b="1" dirty="0" smtClean="0">
                <a:solidFill>
                  <a:srgbClr val="7030A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 – English 2nd Paper </a:t>
            </a:r>
          </a:p>
          <a:p>
            <a:r>
              <a:rPr lang="en-US" sz="4400" b="1" dirty="0" smtClean="0">
                <a:solidFill>
                  <a:srgbClr val="003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duration – 50 minutes </a:t>
            </a:r>
            <a:endParaRPr lang="en-US" sz="4400" b="1" dirty="0">
              <a:solidFill>
                <a:srgbClr val="0033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All folders\Picture\Animated GIF\AN120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58202">
            <a:off x="5735712" y="2176259"/>
            <a:ext cx="201764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812583"/>
            <a:ext cx="8686800" cy="212365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Presented By  </a:t>
            </a:r>
            <a:endParaRPr lang="en-US" sz="4400" b="1" dirty="0" smtClean="0">
              <a:solidFill>
                <a:srgbClr val="7030A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3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Abusufian</a:t>
            </a:r>
            <a:r>
              <a:rPr lang="en-US" sz="4400" b="1" dirty="0" smtClean="0">
                <a:solidFill>
                  <a:srgbClr val="003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Azam</a:t>
            </a:r>
            <a:r>
              <a:rPr lang="en-US" sz="4400" b="1" dirty="0" smtClean="0">
                <a:solidFill>
                  <a:srgbClr val="003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smtClean="0">
                <a:solidFill>
                  <a:srgbClr val="0033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01718251111</a:t>
            </a:r>
            <a:endParaRPr lang="en-US" sz="4400" b="1" dirty="0">
              <a:solidFill>
                <a:srgbClr val="0033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3793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00B0F0"/>
                </a:solidFill>
                <a:effectLst>
                  <a:glow rad="622300">
                    <a:schemeClr val="tx1">
                      <a:alpha val="46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want ___ ice-cream. </a:t>
            </a:r>
            <a:endParaRPr lang="en-US" sz="7200" b="1" spc="50" dirty="0">
              <a:ln w="11430"/>
              <a:solidFill>
                <a:srgbClr val="00B0F0"/>
              </a:solidFill>
              <a:effectLst>
                <a:glow rad="622300">
                  <a:schemeClr val="tx1">
                    <a:alpha val="46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3124200"/>
            <a:ext cx="16547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 smtClean="0">
                <a:ln w="11430"/>
                <a:solidFill>
                  <a:srgbClr val="FF0000"/>
                </a:solidFill>
                <a:effectLst>
                  <a:glow rad="622300">
                    <a:schemeClr val="tx1">
                      <a:alpha val="46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endParaRPr lang="en-US" sz="9600" b="1" spc="50" dirty="0">
              <a:ln w="11430"/>
              <a:solidFill>
                <a:srgbClr val="FF0000"/>
              </a:solidFill>
              <a:effectLst>
                <a:glow rad="622300">
                  <a:schemeClr val="tx1">
                    <a:alpha val="46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152400"/>
            <a:ext cx="8382000" cy="14478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Class Work </a:t>
            </a:r>
            <a:endParaRPr lang="en-US" sz="7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779925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indent="-914400" algn="just">
              <a:buAutoNum type="arabicPeriod"/>
            </a:pP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glow rad="292100">
                    <a:schemeClr val="tx1">
                      <a:alpha val="8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has eaten ___ egg. </a:t>
            </a:r>
          </a:p>
          <a:p>
            <a:pPr marL="914400" indent="-914400" algn="just">
              <a:buAutoNum type="arabicPeriod"/>
            </a:pP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glow rad="292100">
                    <a:schemeClr val="tx1">
                      <a:alpha val="8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Rana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glow rad="292100">
                    <a:schemeClr val="tx1">
                      <a:alpha val="8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sees ___ bird. </a:t>
            </a:r>
          </a:p>
          <a:p>
            <a:pPr marL="914400" indent="-914400" algn="just">
              <a:buAutoNum type="arabicPeriod"/>
            </a:pPr>
            <a:r>
              <a:rPr lang="en-US" sz="4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glow rad="292100">
                    <a:schemeClr val="tx1">
                      <a:alpha val="8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baby is crying for ___ doll. </a:t>
            </a:r>
          </a:p>
          <a:p>
            <a:pPr marL="914400" indent="-914400" algn="just">
              <a:buAutoNum type="arabicPeriod"/>
            </a:pPr>
            <a:r>
              <a:rPr lang="en-US" sz="44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292100">
                    <a:schemeClr val="tx1">
                      <a:alpha val="8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___ interesting story. </a:t>
            </a:r>
          </a:p>
          <a:p>
            <a:pPr marL="914400" indent="-914400" algn="just">
              <a:buAutoNum type="arabicPeriod"/>
            </a:pPr>
            <a:r>
              <a:rPr lang="en-US" sz="4400" b="1" spc="50" dirty="0" smtClean="0">
                <a:ln w="11430"/>
                <a:solidFill>
                  <a:srgbClr val="003300"/>
                </a:solidFill>
                <a:effectLst>
                  <a:glow rad="292100">
                    <a:schemeClr val="tx1">
                      <a:alpha val="81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gave me ___ inkpot. </a:t>
            </a:r>
            <a:endParaRPr lang="en-US" sz="4400" b="1" spc="50" dirty="0">
              <a:ln w="11430"/>
              <a:solidFill>
                <a:srgbClr val="003300"/>
              </a:solidFill>
              <a:effectLst>
                <a:glow rad="292100">
                  <a:schemeClr val="tx1">
                    <a:alpha val="81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64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9" b="189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3048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 smtClean="0">
                <a:ln w="11430"/>
                <a:solidFill>
                  <a:srgbClr val="FFFF00"/>
                </a:solidFill>
                <a:effectLst>
                  <a:glow rad="622300">
                    <a:schemeClr val="tx1">
                      <a:alpha val="46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Evaluation </a:t>
            </a:r>
            <a:endParaRPr lang="en-US" sz="8000" b="1" spc="50" dirty="0">
              <a:ln w="11430"/>
              <a:solidFill>
                <a:srgbClr val="FFFF00"/>
              </a:solidFill>
              <a:effectLst>
                <a:glow rad="622300">
                  <a:schemeClr val="tx1">
                    <a:alpha val="46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kingfisher has ___ sharp look.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3152" y="5535304"/>
            <a:ext cx="12192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 </a:t>
            </a:r>
            <a:endParaRPr lang="en-US" sz="6000" b="1" dirty="0">
              <a:ln w="11430"/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66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eat ___ apple daily.</a:t>
            </a:r>
            <a:endParaRPr lang="en-US" sz="66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2104" y="3048000"/>
            <a:ext cx="1202987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66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endParaRPr lang="en-US" sz="66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2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250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king has ____ elephant. 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4648" y="48006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endParaRPr lang="en-US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1309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257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do not like ___ ant because it bites.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4540" y="5259794"/>
            <a:ext cx="8102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19600"/>
            <a:ext cx="9144000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89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saw ___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89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aeroplane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89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at the airport. 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89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426803"/>
            <a:ext cx="1295400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89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89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19600"/>
            <a:ext cx="9144000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89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Joynul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89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89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Abedin</a:t>
            </a:r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89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was ___ artist. 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89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426803"/>
            <a:ext cx="1295400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89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endParaRPr lang="en-US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89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570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1000" y="97808"/>
            <a:ext cx="8305800" cy="2286000"/>
          </a:xfrm>
          <a:prstGeom prst="horizontalScroll">
            <a:avLst>
              <a:gd name="adj" fmla="val 9478"/>
            </a:avLst>
          </a:prstGeom>
          <a:solidFill>
            <a:srgbClr val="002060"/>
          </a:solidFill>
          <a:ln>
            <a:solidFill>
              <a:srgbClr val="FFFF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Homework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81000" y="97808"/>
            <a:ext cx="8305800" cy="6705600"/>
          </a:xfrm>
          <a:prstGeom prst="horizontalScroll">
            <a:avLst>
              <a:gd name="adj" fmla="val 3169"/>
            </a:avLst>
          </a:prstGeom>
          <a:solidFill>
            <a:srgbClr val="002060"/>
          </a:solidFill>
          <a:ln>
            <a:solidFill>
              <a:srgbClr val="FFFF66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692289"/>
            <a:ext cx="8077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I am  ____ student.  </a:t>
            </a: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He is ___ grocer. 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Banaras is ____ holy city. </a:t>
            </a:r>
          </a:p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The world is ___ happy place. </a:t>
            </a:r>
          </a:p>
          <a:p>
            <a:pPr lvl="0"/>
            <a:r>
              <a:rPr lang="en-US" sz="36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Sanskrit is ___ difficult language. </a:t>
            </a:r>
          </a:p>
          <a:p>
            <a:pPr lvl="0"/>
            <a:r>
              <a:rPr lang="en-US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Rama has come without </a:t>
            </a:r>
            <a:r>
              <a:rPr lang="en-US" sz="3600" b="1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 </a:t>
            </a:r>
            <a:r>
              <a:rPr lang="en-US" sz="36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umbrella. </a:t>
            </a:r>
          </a:p>
          <a:p>
            <a:pPr lvl="0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is ___ untidy girl. </a:t>
            </a:r>
          </a:p>
          <a:p>
            <a:pPr lvl="0"/>
            <a:r>
              <a:rPr lang="en-US" sz="36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6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is ___ able teacher. </a:t>
            </a:r>
          </a:p>
          <a:p>
            <a:pPr lvl="0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She has made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mistake. </a:t>
            </a:r>
          </a:p>
          <a:p>
            <a:pPr lvl="0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 not make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___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noise. </a:t>
            </a:r>
          </a:p>
        </p:txBody>
      </p:sp>
    </p:spTree>
    <p:extLst>
      <p:ext uri="{BB962C8B-B14F-4D97-AF65-F5344CB8AC3E}">
        <p14:creationId xmlns:p14="http://schemas.microsoft.com/office/powerpoint/2010/main" val="19792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43400"/>
            <a:ext cx="6553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33CC33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Stencil" pitchFamily="82" charset="0"/>
              </a:rPr>
              <a:t>Thanks </a:t>
            </a:r>
            <a:endParaRPr lang="en-US" sz="115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33CC33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0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257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__ flower. </a:t>
            </a:r>
            <a:endParaRPr lang="en-US" sz="6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5254345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6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" y="-1"/>
            <a:ext cx="914057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61255"/>
            <a:ext cx="9144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0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This is ___owl. </a:t>
            </a:r>
            <a:endParaRPr lang="en-US" sz="60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271448"/>
            <a:ext cx="12192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000" b="1" u="sng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an</a:t>
            </a:r>
            <a:endParaRPr lang="en-US" sz="6000" b="1" u="sng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2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859440"/>
            <a:ext cx="9144000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0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____ sun sets on the west. </a:t>
            </a:r>
            <a:endParaRPr lang="en-US" sz="60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10" y="5855985"/>
            <a:ext cx="1582402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sz="6000" b="1" u="sng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The </a:t>
            </a:r>
            <a:endParaRPr lang="en-US" sz="6000" b="1" u="sng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41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09671"/>
            <a:ext cx="7239000" cy="101566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sz="60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cs typeface="Times New Roman" pitchFamily="18" charset="0"/>
              </a:rPr>
              <a:t>Today’s Topic</a:t>
            </a:r>
            <a:endParaRPr lang="en-US" sz="60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85824"/>
            <a:ext cx="9144000" cy="264687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6600" b="1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  <a:cs typeface="Times New Roman" pitchFamily="18" charset="0"/>
              </a:rPr>
              <a:t>Articles </a:t>
            </a:r>
            <a:endParaRPr lang="en-US" sz="16600" b="1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3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0" y="0"/>
            <a:ext cx="3657600" cy="1905000"/>
          </a:xfrm>
          <a:prstGeom prst="wedgeRoundRectCallout">
            <a:avLst>
              <a:gd name="adj1" fmla="val 24246"/>
              <a:gd name="adj2" fmla="val 189352"/>
              <a:gd name="adj3" fmla="val 16667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rgbClr val="FF33CC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 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33CC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029200"/>
            <a:ext cx="9144000" cy="707886"/>
          </a:xfrm>
          <a:prstGeom prst="rect">
            <a:avLst/>
          </a:prstGeom>
          <a:noFill/>
          <a:effectLst>
            <a:glow rad="723900">
              <a:schemeClr val="accent1">
                <a:alpha val="57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bg1"/>
                </a:solidFill>
                <a:effectLst>
                  <a:glow rad="457200">
                    <a:schemeClr val="accent2">
                      <a:satMod val="175000"/>
                      <a:alpha val="73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Understand and being able to use a/an. </a:t>
            </a:r>
            <a:endParaRPr lang="en-US" sz="4000" b="1" dirty="0">
              <a:solidFill>
                <a:schemeClr val="bg1"/>
              </a:solidFill>
              <a:effectLst>
                <a:glow rad="457200">
                  <a:schemeClr val="accent2">
                    <a:satMod val="175000"/>
                    <a:alpha val="73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752600" y="1600200"/>
            <a:ext cx="1981200" cy="1828800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U </a:t>
            </a:r>
            <a:endParaRPr lang="en-US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1828800"/>
            <a:ext cx="1981200" cy="1828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67200" y="1828800"/>
            <a:ext cx="1981200" cy="18288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E</a:t>
            </a:r>
          </a:p>
        </p:txBody>
      </p:sp>
      <p:sp>
        <p:nvSpPr>
          <p:cNvPr id="5" name="Oval 4"/>
          <p:cNvSpPr/>
          <p:nvPr/>
        </p:nvSpPr>
        <p:spPr>
          <a:xfrm>
            <a:off x="3733800" y="2667000"/>
            <a:ext cx="1981200" cy="1828800"/>
          </a:xfrm>
          <a:prstGeom prst="ellipse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2"/>
          <a:stretch/>
        </p:blipFill>
        <p:spPr>
          <a:xfrm>
            <a:off x="0" y="3671248"/>
            <a:ext cx="9165089" cy="318675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276600" y="4724400"/>
            <a:ext cx="4114800" cy="1524000"/>
          </a:xfrm>
          <a:prstGeom prst="roundRect">
            <a:avLst>
              <a:gd name="adj" fmla="val 50000"/>
            </a:avLst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MingLiU-ExtB" pitchFamily="18" charset="-120"/>
                <a:cs typeface="Times New Roman" pitchFamily="18" charset="0"/>
              </a:rPr>
              <a:t>Vowel </a:t>
            </a:r>
            <a:endParaRPr lang="en-US" sz="8800" b="1" dirty="0">
              <a:ln w="11430"/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MingLiU-ExtB" pitchFamily="18" charset="-12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1676400"/>
            <a:ext cx="1981200" cy="18288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491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  <p:bldP spid="5" grpId="0" animBg="1"/>
      <p:bldP spid="8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noFill/>
                </a:ln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 vowel we will use </a:t>
            </a:r>
            <a:r>
              <a:rPr lang="en-US" sz="13800" b="1" dirty="0" smtClean="0">
                <a:ln w="11430">
                  <a:noFill/>
                </a:ln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‘an’. </a:t>
            </a:r>
            <a:endParaRPr lang="en-US" sz="7200" b="1" dirty="0">
              <a:ln w="11430">
                <a:noFill/>
              </a:ln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2746" y="3534013"/>
            <a:ext cx="9144000" cy="33239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>
                  <a:noFill/>
                </a:ln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Before consonant we will use </a:t>
            </a:r>
            <a:r>
              <a:rPr lang="en-US" sz="13800" b="1" dirty="0" smtClean="0">
                <a:ln w="11430">
                  <a:noFill/>
                </a:ln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‘a’. </a:t>
            </a:r>
            <a:endParaRPr lang="en-US" sz="7200" b="1" dirty="0">
              <a:ln w="11430">
                <a:noFill/>
              </a:ln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95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 friend looks at like ___ eagle.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1456" y="4130720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 </a:t>
            </a:r>
            <a:endParaRPr lang="en-US" sz="8000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20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331</Words>
  <Application>Microsoft Office PowerPoint</Application>
  <PresentationFormat>On-screen Show (4:3)</PresentationFormat>
  <Paragraphs>81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MingLiU-ExtB</vt:lpstr>
      <vt:lpstr>Arial</vt:lpstr>
      <vt:lpstr>Bodoni MT Black</vt:lpstr>
      <vt:lpstr>Bookman Old Style</vt:lpstr>
      <vt:lpstr>Calibri</vt:lpstr>
      <vt:lpstr>Cooper Black</vt:lpstr>
      <vt:lpstr>Stencil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Compaq</dc:creator>
  <cp:lastModifiedBy>ABC</cp:lastModifiedBy>
  <cp:revision>186</cp:revision>
  <dcterms:created xsi:type="dcterms:W3CDTF">2006-08-16T00:00:00Z</dcterms:created>
  <dcterms:modified xsi:type="dcterms:W3CDTF">2017-10-09T07:05:43Z</dcterms:modified>
</cp:coreProperties>
</file>